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CC"/>
    <a:srgbClr val="FF00FF"/>
    <a:srgbClr val="FF0000"/>
    <a:srgbClr val="FF3300"/>
    <a:srgbClr val="66CCFF"/>
    <a:srgbClr val="008000"/>
    <a:srgbClr val="FF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F4581-36B9-4E60-8421-767CE353C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5F33-9934-4D50-972E-FD96DEEC6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334E-8BF5-4E2E-8BDB-D556DF3E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62D1-7704-4542-8D07-3A85EE76F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C28F-7A7A-48DF-8597-DA5F2D7AE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C71E-A54C-4F31-B74A-315D3397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3FB-F24F-4124-98AF-8B6F11E2B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234C-EE8A-4EE0-9208-3F30BACC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16024-0F10-49C9-852D-F040764D6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7A951-2260-452C-8F56-FDC8CC16D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5C141-0507-4B88-A0CD-8459F740B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D1BA52-7D6E-4BB7-8932-663ABFE0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 flipH="1">
            <a:off x="4267200" y="4572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657600" y="381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Luỵên từ và câu</a:t>
            </a:r>
          </a:p>
        </p:txBody>
      </p:sp>
      <p:sp>
        <p:nvSpPr>
          <p:cNvPr id="2052" name="Line 10"/>
          <p:cNvSpPr>
            <a:spLocks noChangeShapeType="1"/>
          </p:cNvSpPr>
          <p:nvPr/>
        </p:nvSpPr>
        <p:spPr bwMode="auto">
          <a:xfrm>
            <a:off x="3810000" y="762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743200" y="990600"/>
            <a:ext cx="342900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Kiểm tra bài cũ :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066800" y="1538288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1.Những hoạt động nào gọi là du lịch ?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371600" y="2224088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</a:rPr>
              <a:t>Đi chơi xa để nghỉ ngơi, ngắm cảnh 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143000" y="2986088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2. Thám hiểm là gì?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295400" y="3778250"/>
            <a:ext cx="693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</a:rPr>
              <a:t>Thám hiểm là :Thăm dò, tìm hiểu những nơi xa lạ, khó khăn , nguy hiểm.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5" grpId="0"/>
      <p:bldP spid="3086" grpId="0"/>
      <p:bldP spid="3087" grpId="0"/>
      <p:bldP spid="30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276600" y="609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Luyện từ và câu</a:t>
            </a:r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3352800" y="914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0" y="106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GIỮ PHÉP LỊCH SỰ KHI BÀY TỎ YÊU CẦU , ĐỀ NGHỊ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85800" y="1814513"/>
            <a:ext cx="8458200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800"/>
              <a:t>Hãy đọc mẩu chuyện sau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Một sớm, thằng Hùng, mới ‘’nhập cư” vào xóm tôi, dắt chiếc xe đạp gần hết hơi ra tiệm sửa xe của bác Hai. Nó hất hàm bảo bác Hai: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- Bơm cho cái bánh trước. Nhanh lên nhé, trể giờ học rồi.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Bác Hai nhìn thằng Hùng rồi nói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- Tiệm của bác hổng có bơm thuê.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- Vậy cho mượn cái bơm, tôi bơm lấy vậy.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Vừa lúc ấy, cái Hoa nhà ở cuối ngõ cũng dắt xe đạp chạy vào ríu rít chào hỏi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- Cháu chào bác Hai ạ ! Bác ơi, cho cháu mượn cái bơm nhé. Chiều nay cháu đi học về, bác coi dùm cháu nghe,hổng biết sao nó cứ xì hơi hoài.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- Được rồi. Nào để bác bơm cho. Cháu là con gái, biết bơm không mà bơm !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-  Cháu cảm ơn bác nhiều.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/>
              <a:t>                                                                                  </a:t>
            </a:r>
            <a:r>
              <a:rPr lang="en-US" sz="1800" i="1"/>
              <a:t> Theo</a:t>
            </a:r>
            <a:r>
              <a:rPr lang="en-US" sz="1800"/>
              <a:t> </a:t>
            </a:r>
            <a:r>
              <a:rPr lang="en-US" sz="1800" b="1"/>
              <a:t>THÀNH LONG</a:t>
            </a:r>
            <a:r>
              <a:rPr lang="en-US" sz="1800"/>
              <a:t>  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 </a:t>
            </a:r>
            <a:r>
              <a:rPr lang="en-US" sz="1800" b="1" u="sng">
                <a:solidFill>
                  <a:schemeClr val="accent2"/>
                </a:solidFill>
              </a:rPr>
              <a:t>I .Nhận xét: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7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3581400" y="3810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Luyện từ và câu</a:t>
            </a:r>
          </a:p>
        </p:txBody>
      </p:sp>
      <p:sp>
        <p:nvSpPr>
          <p:cNvPr id="4099" name="Line 9"/>
          <p:cNvSpPr>
            <a:spLocks noChangeShapeType="1"/>
          </p:cNvSpPr>
          <p:nvPr/>
        </p:nvSpPr>
        <p:spPr bwMode="auto">
          <a:xfrm>
            <a:off x="3657600" y="762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62000" y="990600"/>
            <a:ext cx="8153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/>
          </a:p>
          <a:p>
            <a:pPr>
              <a:spcBef>
                <a:spcPct val="50000"/>
              </a:spcBef>
            </a:pPr>
            <a:r>
              <a:rPr lang="en-US" sz="1800"/>
              <a:t>2. Tìm những câu nêu yêu cầu, đề nghị trong mẩu chuyện trên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95400" y="1981200"/>
            <a:ext cx="7391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FF3300"/>
                </a:solidFill>
              </a:rPr>
              <a:t>Bơm cho cái bánh trước. Nhanh lên nhé, trễ gì</a:t>
            </a:r>
            <a:r>
              <a:rPr lang="en-US" sz="1800">
                <a:solidFill>
                  <a:srgbClr val="FF0066"/>
                </a:solidFill>
              </a:rPr>
              <a:t>ờ</a:t>
            </a:r>
            <a:r>
              <a:rPr lang="en-US" sz="1800">
                <a:solidFill>
                  <a:srgbClr val="FF3300"/>
                </a:solidFill>
              </a:rPr>
              <a:t> học rồi.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FF3300"/>
                </a:solidFill>
              </a:rPr>
              <a:t>Vậy cho mượn cái bơm,tôi bơm lấy vậy.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FF3300"/>
                </a:solidFill>
              </a:rPr>
              <a:t> Bác ơi, cho cháu mượn cái bơm nhé.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09600" y="33528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3. Em có nhận xét gì về cách nêu yêu cầu, đề nghị của hai bạn Hùng và Hoa ?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838200" y="3962400"/>
            <a:ext cx="8077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Bạn Hùng nói trống không, yêu cầu bất lịch sự với bác Hai.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Bạn Hoa yêu cầu lịch sự với bác Hai.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09600" y="49530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4. Theo em, như thế nào là lịch sự khi yêu cầu, đề nghị?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914400" y="55626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3300"/>
                </a:solidFill>
              </a:rPr>
              <a:t>Lịch sự khi yêu cầu, đề nghị là lời yêu cầu phù hợp với quan hệ giữa người nói và người nghe, có cách xưng hô phù hợp.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391400" y="1219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NHÓM 2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62000" y="838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GIỮ PHÉP LỊCH SỰ KHI BÀY TỎ YÊU CẦU , ĐỀ NGHỊ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2" grpId="0"/>
      <p:bldP spid="5134" grpId="0"/>
      <p:bldP spid="5135" grpId="0"/>
      <p:bldP spid="5136" grpId="0"/>
      <p:bldP spid="5137" grpId="0"/>
      <p:bldP spid="5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429000" y="457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Luyện từ và câu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676400"/>
            <a:ext cx="8305800" cy="1922463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</a:rPr>
              <a:t>II.Ghi nhớ</a:t>
            </a:r>
            <a:r>
              <a:rPr lang="en-US" sz="2000" b="1">
                <a:solidFill>
                  <a:srgbClr val="FF00FF"/>
                </a:solidFill>
              </a:rPr>
              <a:t>:</a:t>
            </a:r>
            <a:r>
              <a:rPr lang="en-US" sz="1800">
                <a:solidFill>
                  <a:srgbClr val="FF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       1. Khi nêu yêu cầu, đề nghị, phải giữ phép lịch sự.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       2. Muốn cho lời yêu cầu, đề nghị được lịch sự, cần có cách xưng hô cho           phù hợp và thêm vào trước hoặc sau động từ các từ </a:t>
            </a:r>
            <a:r>
              <a:rPr lang="en-US" sz="1800" b="1" i="1">
                <a:solidFill>
                  <a:srgbClr val="FF00FF"/>
                </a:solidFill>
              </a:rPr>
              <a:t>làm ơn, giùm, giúp</a:t>
            </a:r>
            <a:r>
              <a:rPr lang="en-US" sz="1800" i="1">
                <a:solidFill>
                  <a:srgbClr val="FF00FF"/>
                </a:solidFill>
              </a:rPr>
              <a:t>,</a:t>
            </a:r>
            <a:r>
              <a:rPr lang="en-US" sz="1800">
                <a:solidFill>
                  <a:srgbClr val="FF00FF"/>
                </a:solidFill>
              </a:rPr>
              <a:t> …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       3. Có thể dùng câu hỏi, câu kể để nêu yêu cầu, đề nghị.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4343400"/>
            <a:ext cx="5943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FF0066"/>
                </a:solidFill>
              </a:rPr>
              <a:t> Mai mẹ cho con tiền nộp học mẹ nhé!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FF0066"/>
                </a:solidFill>
              </a:rPr>
              <a:t> Chị ơi, giảng giúp em bài toán này với.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>
                <a:solidFill>
                  <a:srgbClr val="FF0066"/>
                </a:solidFill>
              </a:rPr>
              <a:t> Cậu làm ơn cho mình đi chung áo mưa với.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14400" y="3886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Em hãy cho một số ví dụ 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62000" y="838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GIỮ PHÉP LỊCH SỰ KHI BÀY TỎ YÊU CẦU , ĐỀ NGHỊ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/>
      <p:bldP spid="6153" grpId="0"/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830580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III. </a:t>
            </a:r>
            <a:r>
              <a:rPr lang="en-US" sz="2000" b="1" u="sng"/>
              <a:t>Luyện tập:</a:t>
            </a:r>
          </a:p>
          <a:p>
            <a:pPr>
              <a:spcBef>
                <a:spcPct val="50000"/>
              </a:spcBef>
            </a:pPr>
            <a:r>
              <a:rPr lang="en-US" sz="1800" b="1" u="sng"/>
              <a:t>Bài 1</a:t>
            </a:r>
            <a:r>
              <a:rPr lang="en-US" sz="1800"/>
              <a:t>. Khi muốn mượn bạn cái bút, em có thể chọn những cách nói nào ?</a:t>
            </a:r>
          </a:p>
          <a:p>
            <a:pPr>
              <a:spcBef>
                <a:spcPct val="50000"/>
              </a:spcBef>
            </a:pPr>
            <a:r>
              <a:rPr lang="en-US" sz="1800"/>
              <a:t>     a. Cho mượn cái bút!</a:t>
            </a:r>
          </a:p>
          <a:p>
            <a:pPr>
              <a:spcBef>
                <a:spcPct val="50000"/>
              </a:spcBef>
            </a:pPr>
            <a:r>
              <a:rPr lang="en-US" sz="1800"/>
              <a:t>     b. Lan ơi cho tớ mượn cái bút!</a:t>
            </a:r>
          </a:p>
          <a:p>
            <a:pPr>
              <a:spcBef>
                <a:spcPct val="50000"/>
              </a:spcBef>
            </a:pPr>
            <a:r>
              <a:rPr lang="en-US" sz="1800"/>
              <a:t>     c  Lan ơi, cậu có thể thể cho tớ mượn cái bút được không?</a:t>
            </a:r>
          </a:p>
          <a:p>
            <a:pPr>
              <a:spcBef>
                <a:spcPct val="50000"/>
              </a:spcBef>
            </a:pPr>
            <a:r>
              <a:rPr lang="en-US" sz="1800"/>
              <a:t> 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743200" y="2909888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Ý đúng là: b,c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04800" y="3422650"/>
            <a:ext cx="8153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         </a:t>
            </a:r>
            <a:r>
              <a:rPr lang="en-US" sz="1800" b="1" u="sng"/>
              <a:t>Bài 2 :</a:t>
            </a:r>
            <a:r>
              <a:rPr lang="en-US" sz="1800"/>
              <a:t> Khi muốn hỏi giờ một người lớn tuổi, em có thể chọn những cách nói nào? </a:t>
            </a:r>
          </a:p>
          <a:p>
            <a:pPr>
              <a:spcBef>
                <a:spcPct val="50000"/>
              </a:spcBef>
            </a:pPr>
            <a:r>
              <a:rPr lang="en-US" sz="1800"/>
              <a:t>             a .Mấy giờ rồi ?</a:t>
            </a:r>
          </a:p>
          <a:p>
            <a:pPr>
              <a:spcBef>
                <a:spcPct val="50000"/>
              </a:spcBef>
            </a:pPr>
            <a:r>
              <a:rPr lang="en-US" sz="1800"/>
              <a:t>             b. Bác ơi,mấy giờ rồi ạ ?</a:t>
            </a:r>
          </a:p>
          <a:p>
            <a:pPr>
              <a:spcBef>
                <a:spcPct val="50000"/>
              </a:spcBef>
            </a:pPr>
            <a:r>
              <a:rPr lang="en-US" sz="1800"/>
              <a:t>             c. Bác ơi, bác làm ơn cho cháu biết mấy giờ rồi!</a:t>
            </a:r>
          </a:p>
          <a:p>
            <a:pPr>
              <a:spcBef>
                <a:spcPct val="50000"/>
              </a:spcBef>
            </a:pPr>
            <a:r>
              <a:rPr lang="en-US" sz="1800"/>
              <a:t>             d. Bác ơi , bác xem giùm cháu mấy giờ rồi ạ !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352800" y="588168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33CC"/>
                </a:solidFill>
              </a:rPr>
              <a:t>Ý đúng là : b,c,d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9" grpId="0"/>
      <p:bldP spid="7180" grpId="0"/>
      <p:bldP spid="7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6200" y="381000"/>
            <a:ext cx="8229600" cy="60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u="sng"/>
              <a:t>Bài 3</a:t>
            </a:r>
            <a:r>
              <a:rPr lang="en-US"/>
              <a:t> :</a:t>
            </a:r>
            <a:endParaRPr lang="en-US" sz="1800" b="1"/>
          </a:p>
          <a:p>
            <a:pPr>
              <a:spcBef>
                <a:spcPct val="50000"/>
              </a:spcBef>
            </a:pPr>
            <a:r>
              <a:rPr lang="en-US" sz="1800" b="1"/>
              <a:t>  </a:t>
            </a:r>
            <a:r>
              <a:rPr lang="en-US" sz="1800"/>
              <a:t>So sánh từng căp câu khiến dưới đây về tính lịch sự. Hãy cho biết vì sao những câu ấy giữ hoặc không giữ được phép lịch sự.</a:t>
            </a:r>
          </a:p>
          <a:p>
            <a:pPr>
              <a:spcBef>
                <a:spcPct val="50000"/>
              </a:spcBef>
            </a:pPr>
            <a:r>
              <a:rPr lang="en-US" sz="1800"/>
              <a:t>  </a:t>
            </a:r>
            <a:r>
              <a:rPr lang="en-US" sz="1800" b="1">
                <a:solidFill>
                  <a:srgbClr val="FF0000"/>
                </a:solidFill>
              </a:rPr>
              <a:t>a.</a:t>
            </a:r>
            <a:r>
              <a:rPr lang="en-US" sz="1800"/>
              <a:t> - Lan ơi, cho tớ về với !</a:t>
            </a:r>
          </a:p>
          <a:p>
            <a:pPr>
              <a:spcBef>
                <a:spcPct val="50000"/>
              </a:spcBef>
            </a:pPr>
            <a:r>
              <a:rPr lang="en-US" sz="1800"/>
              <a:t>       - Cho đi nhờ một cái !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b.</a:t>
            </a:r>
            <a:r>
              <a:rPr lang="en-US" sz="1800"/>
              <a:t> - Chiều nay, chị đón em nhé !</a:t>
            </a:r>
          </a:p>
          <a:p>
            <a:pPr>
              <a:spcBef>
                <a:spcPct val="50000"/>
              </a:spcBef>
            </a:pPr>
            <a:r>
              <a:rPr lang="en-US" sz="1800"/>
              <a:t>     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/>
              <a:t>Chiều nay chị phải đón em đấy !</a:t>
            </a:r>
          </a:p>
          <a:p>
            <a:pPr>
              <a:spcBef>
                <a:spcPct val="50000"/>
              </a:spcBef>
            </a:pPr>
            <a:r>
              <a:rPr lang="en-US" sz="1800"/>
              <a:t> </a:t>
            </a:r>
            <a:r>
              <a:rPr lang="en-US" sz="1800" b="1">
                <a:solidFill>
                  <a:srgbClr val="FF0000"/>
                </a:solidFill>
              </a:rPr>
              <a:t>c.</a:t>
            </a:r>
            <a:r>
              <a:rPr lang="en-US" sz="1800"/>
              <a:t> - Đừng có mà nói như thế 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800"/>
              <a:t>Theo tớ cậu không nên nói như thế !</a:t>
            </a:r>
          </a:p>
          <a:p>
            <a:pPr>
              <a:spcBef>
                <a:spcPct val="50000"/>
              </a:spcBef>
            </a:pPr>
            <a:r>
              <a:rPr lang="en-US" sz="1800"/>
              <a:t> 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d</a:t>
            </a:r>
            <a:r>
              <a:rPr lang="en-US" sz="1800"/>
              <a:t>. - Mở hộ cháu cái cửa!</a:t>
            </a:r>
          </a:p>
          <a:p>
            <a:pPr>
              <a:spcBef>
                <a:spcPct val="50000"/>
              </a:spcBef>
            </a:pPr>
            <a:r>
              <a:rPr lang="en-US" sz="1800"/>
              <a:t>    -Bác mở giúp cái cửa này với!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657600" y="14478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4114800" y="13716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- Lời nói lịch sự vì có các từ xưng hô</a:t>
            </a:r>
            <a:r>
              <a:rPr lang="en-US" sz="1800" i="1">
                <a:solidFill>
                  <a:srgbClr val="FF00FF"/>
                </a:solidFill>
              </a:rPr>
              <a:t> Lan</a:t>
            </a:r>
            <a:r>
              <a:rPr lang="en-US" sz="1800">
                <a:solidFill>
                  <a:srgbClr val="FF00FF"/>
                </a:solidFill>
              </a:rPr>
              <a:t>,</a:t>
            </a:r>
            <a:r>
              <a:rPr lang="en-US" sz="1800" i="1">
                <a:solidFill>
                  <a:srgbClr val="FF00FF"/>
                </a:solidFill>
              </a:rPr>
              <a:t> tớ</a:t>
            </a:r>
            <a:r>
              <a:rPr lang="en-US" sz="1800">
                <a:solidFill>
                  <a:srgbClr val="FF00FF"/>
                </a:solidFill>
              </a:rPr>
              <a:t>,từ </a:t>
            </a:r>
            <a:r>
              <a:rPr lang="en-US" sz="1800" i="1">
                <a:solidFill>
                  <a:srgbClr val="FF00FF"/>
                </a:solidFill>
              </a:rPr>
              <a:t>với, ơi</a:t>
            </a:r>
            <a:r>
              <a:rPr lang="en-US" sz="1800">
                <a:solidFill>
                  <a:srgbClr val="FF00FF"/>
                </a:solidFill>
              </a:rPr>
              <a:t>, thể hiện quan hệ thân mật. 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4191000" y="19050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-Câu bất lịch sự vì nói trống không, thiếu từ xưng hô.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4267200" y="266700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-Câu lịch sự, tình cảm vì có từ </a:t>
            </a:r>
            <a:r>
              <a:rPr lang="en-US" sz="1800" i="1">
                <a:solidFill>
                  <a:srgbClr val="FF00FF"/>
                </a:solidFill>
              </a:rPr>
              <a:t>nhé</a:t>
            </a:r>
            <a:r>
              <a:rPr lang="en-US" sz="1800">
                <a:solidFill>
                  <a:srgbClr val="FF00FF"/>
                </a:solidFill>
              </a:rPr>
              <a:t> thể hiện sự đề nghị thân mật. </a:t>
            </a: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4343400" y="335280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-Từ</a:t>
            </a:r>
            <a:r>
              <a:rPr lang="en-US" sz="1800" i="1">
                <a:solidFill>
                  <a:srgbClr val="008000"/>
                </a:solidFill>
              </a:rPr>
              <a:t> phải</a:t>
            </a:r>
            <a:r>
              <a:rPr lang="en-US" sz="1800">
                <a:solidFill>
                  <a:srgbClr val="008000"/>
                </a:solidFill>
              </a:rPr>
              <a:t> có tính bắt buộc, mệnh lệnh không phù hợp lời đề nghị của người dưới.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4343400" y="39004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-Câu khô khan, mệnh lênh. 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4267200" y="4343400"/>
            <a:ext cx="472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-Lịch sự, khiêm tốn, thuyết phục vì có cắp từ xưng hô</a:t>
            </a:r>
            <a:r>
              <a:rPr lang="en-US" sz="1800" i="1">
                <a:solidFill>
                  <a:srgbClr val="008000"/>
                </a:solidFill>
              </a:rPr>
              <a:t> tớ-cậu</a:t>
            </a:r>
            <a:r>
              <a:rPr lang="en-US" sz="1800">
                <a:solidFill>
                  <a:srgbClr val="008000"/>
                </a:solidFill>
              </a:rPr>
              <a:t>,từ khuyên nhủ </a:t>
            </a:r>
            <a:r>
              <a:rPr lang="en-US" sz="1800" i="1">
                <a:solidFill>
                  <a:srgbClr val="008000"/>
                </a:solidFill>
              </a:rPr>
              <a:t>không nên</a:t>
            </a:r>
            <a:r>
              <a:rPr lang="en-US" sz="1800">
                <a:solidFill>
                  <a:srgbClr val="008000"/>
                </a:solidFill>
              </a:rPr>
              <a:t>, khiêm tốn: </a:t>
            </a:r>
            <a:r>
              <a:rPr lang="en-US" sz="1800" i="1">
                <a:solidFill>
                  <a:srgbClr val="008000"/>
                </a:solidFill>
              </a:rPr>
              <a:t>theo tớ</a:t>
            </a:r>
            <a:r>
              <a:rPr lang="en-US" sz="180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4267200" y="5181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FF"/>
                </a:solidFill>
              </a:rPr>
              <a:t>-Nói cộc lốc.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4267200" y="56388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-Lời lẽ lịch sự, lễ độ vì có cặp từ xưng hô </a:t>
            </a:r>
            <a:r>
              <a:rPr lang="en-US" sz="1800" i="1">
                <a:solidFill>
                  <a:srgbClr val="008000"/>
                </a:solidFill>
              </a:rPr>
              <a:t>bác-cháu</a:t>
            </a:r>
            <a:r>
              <a:rPr lang="en-US" sz="1800">
                <a:solidFill>
                  <a:srgbClr val="008000"/>
                </a:solidFill>
              </a:rPr>
              <a:t>, thêm từ </a:t>
            </a:r>
            <a:r>
              <a:rPr lang="en-US" sz="1800" i="1">
                <a:solidFill>
                  <a:srgbClr val="008000"/>
                </a:solidFill>
              </a:rPr>
              <a:t>giúp</a:t>
            </a:r>
            <a:r>
              <a:rPr lang="en-US" sz="1800">
                <a:solidFill>
                  <a:srgbClr val="008000"/>
                </a:solidFill>
              </a:rPr>
              <a:t> sau từ mở thể hiện sự nhã nhặn, từ </a:t>
            </a:r>
            <a:r>
              <a:rPr lang="en-US" sz="1800" i="1">
                <a:solidFill>
                  <a:srgbClr val="008000"/>
                </a:solidFill>
              </a:rPr>
              <a:t>với</a:t>
            </a:r>
            <a:r>
              <a:rPr lang="en-US" sz="1800">
                <a:solidFill>
                  <a:srgbClr val="008000"/>
                </a:solidFill>
              </a:rPr>
              <a:t> thể hiện tình cảm thân mật.</a:t>
            </a:r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4191000" y="1524000"/>
            <a:ext cx="0" cy="533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3581400" y="304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4" grpId="0"/>
      <p:bldP spid="8255" grpId="0"/>
      <p:bldP spid="8256" grpId="0"/>
      <p:bldP spid="8257" grpId="0"/>
      <p:bldP spid="8259" grpId="0"/>
      <p:bldP spid="8260" grpId="0"/>
      <p:bldP spid="8261" grpId="0"/>
      <p:bldP spid="8262" grpId="0"/>
      <p:bldP spid="8263" grpId="0" animBg="1"/>
      <p:bldP spid="8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8001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Bài 4 :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    Đặt câu khiến phù hợp với các tình huống sau:</a:t>
            </a:r>
          </a:p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b="1">
                <a:solidFill>
                  <a:srgbClr val="FF0000"/>
                </a:solidFill>
              </a:rPr>
              <a:t> a</a:t>
            </a:r>
            <a:r>
              <a:rPr lang="en-US"/>
              <a:t>. Em muốn xin tiền bố mẹ để mua một quyển sổ ghi chép.</a:t>
            </a:r>
          </a:p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b="1">
                <a:solidFill>
                  <a:srgbClr val="FF0000"/>
                </a:solidFill>
              </a:rPr>
              <a:t>b.</a:t>
            </a:r>
            <a:r>
              <a:rPr lang="en-US"/>
              <a:t> Em đi học về nhà, nhưng nhà em chưa có ai về, em muốn ngồi nhờ bên nhà hàng xóm để chờ bố mẹ về.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562600" y="381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NHÓM 4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1000" y="3733800"/>
            <a:ext cx="8458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-</a:t>
            </a:r>
            <a:r>
              <a:rPr lang="en-US" sz="2000">
                <a:solidFill>
                  <a:srgbClr val="FF0066"/>
                </a:solidFill>
              </a:rPr>
              <a:t>B</a:t>
            </a:r>
            <a:r>
              <a:rPr lang="en-US">
                <a:solidFill>
                  <a:srgbClr val="FF0066"/>
                </a:solidFill>
              </a:rPr>
              <a:t>ố ơi, bố cho con tiền mua một quyển sổ, bố nhé !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-Mẹ ơi, mẹ có thể cho con tiền mua một quyển sổ được không ạ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-Bác ơi, bác cho cháu ngồi nhờ bên nhà bác một lúc ạ !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-Thưa bác, cháu muốn ngồi nhờ bên nhà bác một lúc được không ạ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  <p:bldP spid="92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1111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21</cp:revision>
  <dcterms:created xsi:type="dcterms:W3CDTF">2010-02-26T06:22:38Z</dcterms:created>
  <dcterms:modified xsi:type="dcterms:W3CDTF">2016-06-30T01:59:21Z</dcterms:modified>
</cp:coreProperties>
</file>